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04"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D9C21-E4EC-4E7F-A5DD-1471031F57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550216C-3AAB-4912-ACAC-D5C6FEECB6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2057AE7-B670-45CA-92C9-315DB1ADA993}"/>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5" name="Footer Placeholder 4">
            <a:extLst>
              <a:ext uri="{FF2B5EF4-FFF2-40B4-BE49-F238E27FC236}">
                <a16:creationId xmlns:a16="http://schemas.microsoft.com/office/drawing/2014/main" id="{BB4EC5E2-B2AA-4AD1-A2B5-E61B668C99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9127FC-0C8B-4053-9117-4C1677B34C0B}"/>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2342130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0828-4315-4A2D-946F-FBA7F06A638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7338ED-3120-48B2-9662-FEB988EC29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66DAEC-A277-4DD9-98B2-4CFD74874979}"/>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5" name="Footer Placeholder 4">
            <a:extLst>
              <a:ext uri="{FF2B5EF4-FFF2-40B4-BE49-F238E27FC236}">
                <a16:creationId xmlns:a16="http://schemas.microsoft.com/office/drawing/2014/main" id="{B45BA096-51D0-423F-B051-2E34BCE608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2A09AF-6035-452B-9A17-A28E2E264D90}"/>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236528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63276-20B6-4784-BFE2-549E240343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CA70E0-B9C4-4B9D-B84B-CB1464E5BE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35133E-F4DA-43E4-813C-527DC693DE44}"/>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5" name="Footer Placeholder 4">
            <a:extLst>
              <a:ext uri="{FF2B5EF4-FFF2-40B4-BE49-F238E27FC236}">
                <a16:creationId xmlns:a16="http://schemas.microsoft.com/office/drawing/2014/main" id="{504064A4-2BEB-4FA8-8267-58198BFA1A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19B7D1-C5C9-409C-8D3C-295D59CB6D0C}"/>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3628102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6B1D-B977-486E-9F5B-C3D20DDBBE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EA6AFB3-1AAC-42AC-B25E-A0BD0CA330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D96DC2-2092-4B26-823F-AA2E56DEEED0}"/>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5" name="Footer Placeholder 4">
            <a:extLst>
              <a:ext uri="{FF2B5EF4-FFF2-40B4-BE49-F238E27FC236}">
                <a16:creationId xmlns:a16="http://schemas.microsoft.com/office/drawing/2014/main" id="{3A734223-2BA6-4510-BF01-01943E1A66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677126-7A04-45D1-9275-833B53CBE7C9}"/>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2182750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E2C94-16F2-4CC8-90AE-6DF09FD49E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3A2D576-42F1-470A-9B1A-E226B7C3E6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24A0DA-6629-4BE5-84A8-651ED418CDC7}"/>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5" name="Footer Placeholder 4">
            <a:extLst>
              <a:ext uri="{FF2B5EF4-FFF2-40B4-BE49-F238E27FC236}">
                <a16:creationId xmlns:a16="http://schemas.microsoft.com/office/drawing/2014/main" id="{BC5D7F66-1666-45B9-88E6-19AEF8DFEC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A11D1F-3191-49E8-8BAA-501589CF5B7A}"/>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340088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A254B-A21A-47B5-A2CD-034739B5C7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E60B9E-EE59-4C92-A47F-62A9456336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A2168BD-F776-494B-85BB-BA0E404A96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72EE67E-A800-4C73-B257-8FCA46CC2FA8}"/>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6" name="Footer Placeholder 5">
            <a:extLst>
              <a:ext uri="{FF2B5EF4-FFF2-40B4-BE49-F238E27FC236}">
                <a16:creationId xmlns:a16="http://schemas.microsoft.com/office/drawing/2014/main" id="{784F2E8A-6500-42A3-8419-AEE58FAFD0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E9B5BC-63C6-4201-9513-54EB12322F83}"/>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746462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AB1F0-3B77-4B56-8D85-033F81A29E4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3AB8EA-69EF-4DC2-86EA-3F75B614A2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67DBC9-2B52-4377-BDCC-193DBC549A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3B17702-D236-43D1-BEB7-8B4815056A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B70A89-D1C9-4A26-9C9C-96AAC40FC2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44104C-8841-4E52-B466-C70E267B6FE6}"/>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8" name="Footer Placeholder 7">
            <a:extLst>
              <a:ext uri="{FF2B5EF4-FFF2-40B4-BE49-F238E27FC236}">
                <a16:creationId xmlns:a16="http://schemas.microsoft.com/office/drawing/2014/main" id="{46F91957-0EC1-4492-8868-538F92A9C43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137959F-0078-4002-A760-495E29131407}"/>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4266072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7197A-3656-4D4C-B033-D691082AE9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5D17AC-D8B5-4182-8EB6-24B79CBFB699}"/>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4" name="Footer Placeholder 3">
            <a:extLst>
              <a:ext uri="{FF2B5EF4-FFF2-40B4-BE49-F238E27FC236}">
                <a16:creationId xmlns:a16="http://schemas.microsoft.com/office/drawing/2014/main" id="{C0CA639C-2D89-4EAD-966A-9937AF39A04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7D95023-4991-483E-9224-8DB642250EDE}"/>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106125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D35E10-86AB-4FDB-B63E-84275E2948A8}"/>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3" name="Footer Placeholder 2">
            <a:extLst>
              <a:ext uri="{FF2B5EF4-FFF2-40B4-BE49-F238E27FC236}">
                <a16:creationId xmlns:a16="http://schemas.microsoft.com/office/drawing/2014/main" id="{FE3F8E72-EB0F-466B-9FDD-04BE23FBE50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F2ED7BA-8267-4EE0-977B-F4532712BCAA}"/>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109622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7F20C-9D0E-4998-9EED-F83AE6D36D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EDD4AB5-2BDB-465E-A235-DEA47FEE64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7CD094-4FA8-4F0C-9979-E0A1799F06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05550F-17CF-4A93-8F8C-825371EDA353}"/>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6" name="Footer Placeholder 5">
            <a:extLst>
              <a:ext uri="{FF2B5EF4-FFF2-40B4-BE49-F238E27FC236}">
                <a16:creationId xmlns:a16="http://schemas.microsoft.com/office/drawing/2014/main" id="{63004850-B88F-4F89-A141-25F40C8397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A0B582-C4B7-4CD5-8E60-C4A3A67167CC}"/>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856937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6CBBB-168C-4759-97F4-9283283AB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027FDD6-38C0-4E57-B162-920343C971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0470C01-01B9-42FE-ADD3-347EFA2696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99EC67-4486-4DD8-9E17-7AABD397F25B}"/>
              </a:ext>
            </a:extLst>
          </p:cNvPr>
          <p:cNvSpPr>
            <a:spLocks noGrp="1"/>
          </p:cNvSpPr>
          <p:nvPr>
            <p:ph type="dt" sz="half" idx="10"/>
          </p:nvPr>
        </p:nvSpPr>
        <p:spPr/>
        <p:txBody>
          <a:bodyPr/>
          <a:lstStyle/>
          <a:p>
            <a:fld id="{BA5B52A4-FEE8-4670-AC95-580E45BD022B}" type="datetimeFigureOut">
              <a:rPr lang="en-GB" smtClean="0"/>
              <a:t>16/12/2024</a:t>
            </a:fld>
            <a:endParaRPr lang="en-GB"/>
          </a:p>
        </p:txBody>
      </p:sp>
      <p:sp>
        <p:nvSpPr>
          <p:cNvPr id="6" name="Footer Placeholder 5">
            <a:extLst>
              <a:ext uri="{FF2B5EF4-FFF2-40B4-BE49-F238E27FC236}">
                <a16:creationId xmlns:a16="http://schemas.microsoft.com/office/drawing/2014/main" id="{837471BC-A991-47E9-AB64-F5E8203DE8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E32DFB-7BAD-4859-A15E-9D5147B4C295}"/>
              </a:ext>
            </a:extLst>
          </p:cNvPr>
          <p:cNvSpPr>
            <a:spLocks noGrp="1"/>
          </p:cNvSpPr>
          <p:nvPr>
            <p:ph type="sldNum" sz="quarter" idx="12"/>
          </p:nvPr>
        </p:nvSpPr>
        <p:spPr/>
        <p:txBody>
          <a:bodyPr/>
          <a:lstStyle/>
          <a:p>
            <a:fld id="{9AAC2BCE-71AF-435C-A3E3-F6BF8CE52932}" type="slidenum">
              <a:rPr lang="en-GB" smtClean="0"/>
              <a:t>‹#›</a:t>
            </a:fld>
            <a:endParaRPr lang="en-GB"/>
          </a:p>
        </p:txBody>
      </p:sp>
    </p:spTree>
    <p:extLst>
      <p:ext uri="{BB962C8B-B14F-4D97-AF65-F5344CB8AC3E}">
        <p14:creationId xmlns:p14="http://schemas.microsoft.com/office/powerpoint/2010/main" val="2575625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121011-E827-4E67-909C-2A4DDF8D55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DEC8DFD-9D53-41AE-BB58-9D29B1B6D2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A49516-5E96-4C89-B456-407800654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B52A4-FEE8-4670-AC95-580E45BD022B}" type="datetimeFigureOut">
              <a:rPr lang="en-GB" smtClean="0"/>
              <a:t>16/12/2024</a:t>
            </a:fld>
            <a:endParaRPr lang="en-GB"/>
          </a:p>
        </p:txBody>
      </p:sp>
      <p:sp>
        <p:nvSpPr>
          <p:cNvPr id="5" name="Footer Placeholder 4">
            <a:extLst>
              <a:ext uri="{FF2B5EF4-FFF2-40B4-BE49-F238E27FC236}">
                <a16:creationId xmlns:a16="http://schemas.microsoft.com/office/drawing/2014/main" id="{53BD8DE5-10E8-413E-B550-C20BF13EDA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1D34039-40BB-4998-AE34-A5B78D57C5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C2BCE-71AF-435C-A3E3-F6BF8CE52932}" type="slidenum">
              <a:rPr lang="en-GB" smtClean="0"/>
              <a:t>‹#›</a:t>
            </a:fld>
            <a:endParaRPr lang="en-GB"/>
          </a:p>
        </p:txBody>
      </p:sp>
    </p:spTree>
    <p:extLst>
      <p:ext uri="{BB962C8B-B14F-4D97-AF65-F5344CB8AC3E}">
        <p14:creationId xmlns:p14="http://schemas.microsoft.com/office/powerpoint/2010/main" val="24331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F7A00-830A-422A-8760-B26E8B76DF7E}"/>
              </a:ext>
            </a:extLst>
          </p:cNvPr>
          <p:cNvSpPr>
            <a:spLocks noGrp="1"/>
          </p:cNvSpPr>
          <p:nvPr>
            <p:ph type="ctrTitle"/>
          </p:nvPr>
        </p:nvSpPr>
        <p:spPr>
          <a:xfrm>
            <a:off x="453388" y="107007"/>
            <a:ext cx="11167076" cy="620712"/>
          </a:xfrm>
        </p:spPr>
        <p:txBody>
          <a:bodyPr>
            <a:noAutofit/>
          </a:bodyPr>
          <a:lstStyle/>
          <a:p>
            <a:pPr algn="l"/>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4000" dirty="0">
                <a:effectLst/>
                <a:latin typeface="Calibri" panose="020F0502020204030204" pitchFamily="34" charset="0"/>
                <a:ea typeface="Calibri" panose="020F0502020204030204" pitchFamily="34" charset="0"/>
                <a:cs typeface="Times New Roman" panose="02020603050405020304" pitchFamily="18" charset="0"/>
              </a:rPr>
              <a:t>Rulebook Amendments 2024-25 Summary – Div 2</a:t>
            </a:r>
            <a:endParaRPr lang="en-GB" sz="4000" b="1" dirty="0"/>
          </a:p>
        </p:txBody>
      </p:sp>
      <p:graphicFrame>
        <p:nvGraphicFramePr>
          <p:cNvPr id="4" name="Table 4">
            <a:extLst>
              <a:ext uri="{FF2B5EF4-FFF2-40B4-BE49-F238E27FC236}">
                <a16:creationId xmlns:a16="http://schemas.microsoft.com/office/drawing/2014/main" id="{AA35CB37-3DEB-FE58-FECA-2CD05F55A849}"/>
              </a:ext>
            </a:extLst>
          </p:cNvPr>
          <p:cNvGraphicFramePr>
            <a:graphicFrameLocks noGrp="1"/>
          </p:cNvGraphicFramePr>
          <p:nvPr>
            <p:extLst>
              <p:ext uri="{D42A27DB-BD31-4B8C-83A1-F6EECF244321}">
                <p14:modId xmlns:p14="http://schemas.microsoft.com/office/powerpoint/2010/main" val="397281746"/>
              </p:ext>
            </p:extLst>
          </p:nvPr>
        </p:nvGraphicFramePr>
        <p:xfrm>
          <a:off x="533035" y="1016063"/>
          <a:ext cx="11334915" cy="5791200"/>
        </p:xfrm>
        <a:graphic>
          <a:graphicData uri="http://schemas.openxmlformats.org/drawingml/2006/table">
            <a:tbl>
              <a:tblPr firstRow="1" bandRow="1">
                <a:tableStyleId>{5C22544A-7EE6-4342-B048-85BDC9FD1C3A}</a:tableStyleId>
              </a:tblPr>
              <a:tblGrid>
                <a:gridCol w="1642276">
                  <a:extLst>
                    <a:ext uri="{9D8B030D-6E8A-4147-A177-3AD203B41FA5}">
                      <a16:colId xmlns:a16="http://schemas.microsoft.com/office/drawing/2014/main" val="656962382"/>
                    </a:ext>
                  </a:extLst>
                </a:gridCol>
                <a:gridCol w="9692639">
                  <a:extLst>
                    <a:ext uri="{9D8B030D-6E8A-4147-A177-3AD203B41FA5}">
                      <a16:colId xmlns:a16="http://schemas.microsoft.com/office/drawing/2014/main" val="2207812982"/>
                    </a:ext>
                  </a:extLst>
                </a:gridCol>
              </a:tblGrid>
              <a:tr h="238880">
                <a:tc>
                  <a:txBody>
                    <a:bodyPr/>
                    <a:lstStyle/>
                    <a:p>
                      <a:r>
                        <a:rPr lang="en-US" dirty="0"/>
                        <a:t>Item</a:t>
                      </a:r>
                      <a:endParaRPr lang="en-GB" dirty="0"/>
                    </a:p>
                  </a:txBody>
                  <a:tcPr/>
                </a:tc>
                <a:tc>
                  <a:txBody>
                    <a:bodyPr/>
                    <a:lstStyle/>
                    <a:p>
                      <a:r>
                        <a:rPr lang="en-US" dirty="0"/>
                        <a:t>Description</a:t>
                      </a:r>
                      <a:endParaRPr lang="en-GB" dirty="0"/>
                    </a:p>
                  </a:txBody>
                  <a:tcPr/>
                </a:tc>
                <a:extLst>
                  <a:ext uri="{0D108BD9-81ED-4DB2-BD59-A6C34878D82A}">
                    <a16:rowId xmlns:a16="http://schemas.microsoft.com/office/drawing/2014/main" val="2731915776"/>
                  </a:ext>
                </a:extLst>
              </a:tr>
              <a:tr h="261561">
                <a:tc>
                  <a:txBody>
                    <a:bodyPr/>
                    <a:lstStyle/>
                    <a:p>
                      <a:r>
                        <a:rPr lang="en-GB" sz="1400" dirty="0"/>
                        <a:t>Game Days (2.1.2)</a:t>
                      </a:r>
                    </a:p>
                  </a:txBody>
                  <a:tcPr/>
                </a:tc>
                <a:tc>
                  <a:txBody>
                    <a:bodyPr/>
                    <a:lstStyle/>
                    <a:p>
                      <a:pPr marL="285750" indent="-285750">
                        <a:buFont typeface="Arial" panose="020B0604020202020204" pitchFamily="34" charset="0"/>
                        <a:buChar char="•"/>
                      </a:pPr>
                      <a:r>
                        <a:rPr lang="en-GB" sz="1400" dirty="0"/>
                        <a:t>There will be three Game Days. The third one will be a blend of regular season and playoff.</a:t>
                      </a:r>
                    </a:p>
                  </a:txBody>
                  <a:tcPr/>
                </a:tc>
                <a:extLst>
                  <a:ext uri="{0D108BD9-81ED-4DB2-BD59-A6C34878D82A}">
                    <a16:rowId xmlns:a16="http://schemas.microsoft.com/office/drawing/2014/main" val="1314587213"/>
                  </a:ext>
                </a:extLst>
              </a:tr>
              <a:tr h="261561">
                <a:tc>
                  <a:txBody>
                    <a:bodyPr/>
                    <a:lstStyle/>
                    <a:p>
                      <a:r>
                        <a:rPr lang="en-GB" sz="1400" dirty="0"/>
                        <a:t>Playoff Format (2.1.4.1)</a:t>
                      </a:r>
                    </a:p>
                  </a:txBody>
                  <a:tcPr/>
                </a:tc>
                <a:tc>
                  <a:txBody>
                    <a:bodyPr/>
                    <a:lstStyle/>
                    <a:p>
                      <a:pPr marL="285750" indent="-285750">
                        <a:buFont typeface="Arial" panose="020B0604020202020204" pitchFamily="34" charset="0"/>
                        <a:buChar char="•"/>
                      </a:pPr>
                      <a:r>
                        <a:rPr lang="en-GB" sz="1400" dirty="0"/>
                        <a:t>1</a:t>
                      </a:r>
                      <a:r>
                        <a:rPr lang="en-GB" sz="1400" baseline="30000" dirty="0"/>
                        <a:t>st</a:t>
                      </a:r>
                      <a:r>
                        <a:rPr lang="en-GB" sz="1400" dirty="0"/>
                        <a:t> place v 4th place and 2</a:t>
                      </a:r>
                      <a:r>
                        <a:rPr lang="en-GB" sz="1400" baseline="30000" dirty="0"/>
                        <a:t>nd</a:t>
                      </a:r>
                      <a:r>
                        <a:rPr lang="en-GB" sz="1400" dirty="0"/>
                        <a:t> v 3</a:t>
                      </a:r>
                      <a:r>
                        <a:rPr lang="en-GB" sz="1400" baseline="30000" dirty="0"/>
                        <a:t>rd</a:t>
                      </a:r>
                      <a:r>
                        <a:rPr lang="en-GB" sz="1400" dirty="0"/>
                        <a:t> in semi final, following by winners playing in Cup final game. 2 periods of 15 minutes stoppage time (Executive reserves right to shorten if behind time)</a:t>
                      </a:r>
                    </a:p>
                  </a:txBody>
                  <a:tcPr/>
                </a:tc>
                <a:extLst>
                  <a:ext uri="{0D108BD9-81ED-4DB2-BD59-A6C34878D82A}">
                    <a16:rowId xmlns:a16="http://schemas.microsoft.com/office/drawing/2014/main" val="3168693990"/>
                  </a:ext>
                </a:extLst>
              </a:tr>
              <a:tr h="261561">
                <a:tc>
                  <a:txBody>
                    <a:bodyPr/>
                    <a:lstStyle/>
                    <a:p>
                      <a:r>
                        <a:rPr lang="en-GB" sz="1400" dirty="0"/>
                        <a:t>Player Registration (2.5.4)</a:t>
                      </a:r>
                    </a:p>
                  </a:txBody>
                  <a:tcPr/>
                </a:tc>
                <a:tc>
                  <a:txBody>
                    <a:bodyPr/>
                    <a:lstStyle/>
                    <a:p>
                      <a:pPr marL="285750" indent="-285750">
                        <a:buFont typeface="Arial" panose="020B0604020202020204" pitchFamily="34" charset="0"/>
                        <a:buChar char="•"/>
                      </a:pPr>
                      <a:r>
                        <a:rPr lang="en-GB" sz="1400" kern="1200" dirty="0">
                          <a:solidFill>
                            <a:schemeClr val="dk1"/>
                          </a:solidFill>
                          <a:latin typeface="+mn-lt"/>
                          <a:ea typeface="+mn-ea"/>
                          <a:cs typeface="+mn-cs"/>
                        </a:rPr>
                        <a:t>registration deadline for each game day is 5pm on the Tuesday before a given game day. This is a hard deadline and a maximum of two late registrations per team will be allowed and must be accompanied by £10 payment per late registration into league account.</a:t>
                      </a:r>
                    </a:p>
                  </a:txBody>
                  <a:tcPr/>
                </a:tc>
                <a:extLst>
                  <a:ext uri="{0D108BD9-81ED-4DB2-BD59-A6C34878D82A}">
                    <a16:rowId xmlns:a16="http://schemas.microsoft.com/office/drawing/2014/main" val="3166674459"/>
                  </a:ext>
                </a:extLst>
              </a:tr>
              <a:tr h="261561">
                <a:tc>
                  <a:txBody>
                    <a:bodyPr/>
                    <a:lstStyle/>
                    <a:p>
                      <a:r>
                        <a:rPr lang="en-GB" sz="1400" dirty="0"/>
                        <a:t>Game Length (3.2.1)</a:t>
                      </a:r>
                    </a:p>
                  </a:txBody>
                  <a:tcPr/>
                </a:tc>
                <a:tc>
                  <a:txBody>
                    <a:bodyPr/>
                    <a:lstStyle/>
                    <a:p>
                      <a:pPr marL="285750" indent="-285750">
                        <a:buFont typeface="Arial" panose="020B0604020202020204" pitchFamily="34" charset="0"/>
                        <a:buChar char="•"/>
                      </a:pPr>
                      <a:r>
                        <a:rPr lang="en-GB" sz="1400" dirty="0"/>
                        <a:t>Games will be two periods of 15 minutes (</a:t>
                      </a:r>
                      <a:r>
                        <a:rPr lang="en-GB" sz="1400" dirty="0" err="1"/>
                        <a:t>ie</a:t>
                      </a:r>
                      <a:r>
                        <a:rPr lang="en-GB" sz="1400" dirty="0"/>
                        <a:t> 30 in total), fully stoppage time. 60 minutes allocated for each game including 5 minutes warmup. Season consists of 6 games per team (2 games against each opponent)</a:t>
                      </a:r>
                    </a:p>
                  </a:txBody>
                  <a:tcPr/>
                </a:tc>
                <a:extLst>
                  <a:ext uri="{0D108BD9-81ED-4DB2-BD59-A6C34878D82A}">
                    <a16:rowId xmlns:a16="http://schemas.microsoft.com/office/drawing/2014/main" val="240239856"/>
                  </a:ext>
                </a:extLst>
              </a:tr>
              <a:tr h="450471">
                <a:tc>
                  <a:txBody>
                    <a:bodyPr/>
                    <a:lstStyle/>
                    <a:p>
                      <a:r>
                        <a:rPr lang="en-US" sz="1400" dirty="0"/>
                        <a:t>Time budget (3.2.4) (no change)</a:t>
                      </a:r>
                      <a:endParaRPr lang="en-GB" sz="1400" dirty="0"/>
                    </a:p>
                  </a:txBody>
                  <a:tcPr/>
                </a:tc>
                <a:tc>
                  <a:txBody>
                    <a:bodyPr/>
                    <a:lstStyle/>
                    <a:p>
                      <a:pPr marL="285750" indent="-285750">
                        <a:buFont typeface="Arial" panose="020B0604020202020204" pitchFamily="34" charset="0"/>
                        <a:buChar char="•"/>
                      </a:pPr>
                      <a:r>
                        <a:rPr lang="en-GB" sz="1400" kern="1200" dirty="0">
                          <a:solidFill>
                            <a:schemeClr val="dk1"/>
                          </a:solidFill>
                          <a:latin typeface="+mn-lt"/>
                          <a:ea typeface="+mn-ea"/>
                          <a:cs typeface="+mn-cs"/>
                        </a:rPr>
                        <a:t>If we run behind budget League executive reserves right to make up for lost time using the following priorities: a) remove warmup and or make games one period of 20 minutes, b) remove teams right to a timeout c) reduce game length</a:t>
                      </a:r>
                    </a:p>
                  </a:txBody>
                  <a:tcPr/>
                </a:tc>
                <a:extLst>
                  <a:ext uri="{0D108BD9-81ED-4DB2-BD59-A6C34878D82A}">
                    <a16:rowId xmlns:a16="http://schemas.microsoft.com/office/drawing/2014/main" val="388593840"/>
                  </a:ext>
                </a:extLst>
              </a:tr>
              <a:tr h="286951">
                <a:tc>
                  <a:txBody>
                    <a:bodyPr/>
                    <a:lstStyle/>
                    <a:p>
                      <a:r>
                        <a:rPr lang="en-GB" sz="1400" dirty="0"/>
                        <a:t>Game Sheets (3.4.2)</a:t>
                      </a:r>
                    </a:p>
                  </a:txBody>
                  <a:tcPr/>
                </a:tc>
                <a:tc>
                  <a:txBody>
                    <a:bodyPr/>
                    <a:lstStyle/>
                    <a:p>
                      <a:pPr marL="285750" indent="-285750">
                        <a:buFont typeface="Arial" panose="020B0604020202020204" pitchFamily="34" charset="0"/>
                        <a:buChar char="•"/>
                      </a:pPr>
                      <a:r>
                        <a:rPr lang="en-GB" sz="1400" dirty="0"/>
                        <a:t>Will aim to use paid volunteers for time sheeting and scoring</a:t>
                      </a:r>
                    </a:p>
                    <a:p>
                      <a:pPr marL="285750" indent="-285750">
                        <a:buFont typeface="Arial" panose="020B0604020202020204" pitchFamily="34" charset="0"/>
                        <a:buChar char="•"/>
                      </a:pPr>
                      <a:r>
                        <a:rPr lang="en-GB" sz="1400" dirty="0"/>
                        <a:t>Volunteers will tick off players who participate in a game. This will be used to determine playoff eligibility</a:t>
                      </a:r>
                    </a:p>
                  </a:txBody>
                  <a:tcPr/>
                </a:tc>
                <a:extLst>
                  <a:ext uri="{0D108BD9-81ED-4DB2-BD59-A6C34878D82A}">
                    <a16:rowId xmlns:a16="http://schemas.microsoft.com/office/drawing/2014/main" val="819259146"/>
                  </a:ext>
                </a:extLst>
              </a:tr>
              <a:tr h="286951">
                <a:tc>
                  <a:txBody>
                    <a:bodyPr/>
                    <a:lstStyle/>
                    <a:p>
                      <a:r>
                        <a:rPr lang="en-US" sz="1400" dirty="0"/>
                        <a:t>Wins (4.1.1)</a:t>
                      </a:r>
                      <a:endParaRPr lang="en-GB" sz="1400" dirty="0"/>
                    </a:p>
                  </a:txBody>
                  <a:tcPr/>
                </a:tc>
                <a:tc>
                  <a:txBody>
                    <a:bodyPr/>
                    <a:lstStyle/>
                    <a:p>
                      <a:pPr marL="285750" indent="-285750">
                        <a:buFont typeface="Arial" panose="020B0604020202020204" pitchFamily="34" charset="0"/>
                        <a:buChar char="•"/>
                      </a:pPr>
                      <a:r>
                        <a:rPr lang="en-US" sz="1400" dirty="0"/>
                        <a:t>A win is now worth 3 points (RB 4.1.1)</a:t>
                      </a:r>
                      <a:endParaRPr lang="en-GB" sz="1400" dirty="0"/>
                    </a:p>
                  </a:txBody>
                  <a:tcPr/>
                </a:tc>
                <a:extLst>
                  <a:ext uri="{0D108BD9-81ED-4DB2-BD59-A6C34878D82A}">
                    <a16:rowId xmlns:a16="http://schemas.microsoft.com/office/drawing/2014/main" val="2348865977"/>
                  </a:ext>
                </a:extLst>
              </a:tr>
              <a:tr h="450471">
                <a:tc>
                  <a:txBody>
                    <a:bodyPr/>
                    <a:lstStyle/>
                    <a:p>
                      <a:r>
                        <a:rPr lang="en-US" sz="1400" dirty="0"/>
                        <a:t>Players playing both Divisions (3.8.2)</a:t>
                      </a:r>
                      <a:endParaRPr lang="en-GB" sz="1400" dirty="0"/>
                    </a:p>
                  </a:txBody>
                  <a:tcPr/>
                </a:tc>
                <a:tc>
                  <a:txBody>
                    <a:bodyPr/>
                    <a:lstStyle/>
                    <a:p>
                      <a:pPr marL="285750" indent="-285750">
                        <a:buFont typeface="Arial" panose="020B0604020202020204" pitchFamily="34" charset="0"/>
                        <a:buChar char="•"/>
                      </a:pPr>
                      <a:r>
                        <a:rPr lang="en-US" sz="1400" dirty="0"/>
                        <a:t>allow limited number of players registered to a Division 1 team to play in Division 2 and vice versa. The rules are as follows:</a:t>
                      </a:r>
                    </a:p>
                    <a:p>
                      <a:pPr marL="742950" lvl="1" indent="-285750">
                        <a:buFont typeface="Arial" panose="020B0604020202020204" pitchFamily="34" charset="0"/>
                        <a:buChar char="•"/>
                      </a:pPr>
                      <a:r>
                        <a:rPr lang="en-US" sz="1400" dirty="0"/>
                        <a:t>Each Division 2 team can use a maximum of two Division 1 registered players per season </a:t>
                      </a:r>
                      <a:r>
                        <a:rPr lang="en-US" sz="1100" dirty="0"/>
                        <a:t>(same applies vice versa however GB players – see 3.8.3 are exempt)</a:t>
                      </a:r>
                      <a:r>
                        <a:rPr lang="en-US" sz="1400" dirty="0"/>
                        <a:t>. </a:t>
                      </a:r>
                    </a:p>
                    <a:p>
                      <a:pPr marL="742950" lvl="1" indent="-285750">
                        <a:buFont typeface="Arial" panose="020B0604020202020204" pitchFamily="34" charset="0"/>
                        <a:buChar char="•"/>
                      </a:pPr>
                      <a:r>
                        <a:rPr lang="en-US" sz="1400" dirty="0"/>
                        <a:t>Each player used can play maximum of 8 games during the season (GB players primary team is Div 2– 3.8.3 are exempt)</a:t>
                      </a:r>
                    </a:p>
                    <a:p>
                      <a:pPr marL="742950" lvl="1" indent="-285750">
                        <a:buFont typeface="Arial" panose="020B0604020202020204" pitchFamily="34" charset="0"/>
                        <a:buChar char="•"/>
                      </a:pPr>
                      <a:r>
                        <a:rPr lang="en-US" sz="1400" dirty="0"/>
                        <a:t>All players </a:t>
                      </a:r>
                      <a:r>
                        <a:rPr lang="en-US" sz="1400" dirty="0" err="1"/>
                        <a:t>utilised</a:t>
                      </a:r>
                      <a:r>
                        <a:rPr lang="en-US" sz="1400" dirty="0"/>
                        <a:t> to be notified in “BHUK SEC - Team </a:t>
                      </a:r>
                      <a:r>
                        <a:rPr lang="en-US" sz="1400" dirty="0" err="1"/>
                        <a:t>Mgrs</a:t>
                      </a:r>
                      <a:r>
                        <a:rPr lang="en-US" sz="1400" dirty="0"/>
                        <a:t> &amp; League Exec Group” Google chat group at least 48 </a:t>
                      </a:r>
                      <a:r>
                        <a:rPr lang="en-US" sz="1400" dirty="0" err="1"/>
                        <a:t>hrs</a:t>
                      </a:r>
                      <a:r>
                        <a:rPr lang="en-US" sz="1400" dirty="0"/>
                        <a:t> before using these players for first time in season</a:t>
                      </a:r>
                    </a:p>
                    <a:p>
                      <a:pPr marL="742950" lvl="1" indent="-285750">
                        <a:buFont typeface="Arial" panose="020B0604020202020204" pitchFamily="34" charset="0"/>
                        <a:buChar char="•"/>
                      </a:pPr>
                      <a:r>
                        <a:rPr lang="en-US" sz="1400" dirty="0"/>
                        <a:t>The league Executive will check all submissions and has right to veto any players used</a:t>
                      </a:r>
                    </a:p>
                    <a:p>
                      <a:pPr marL="742950" lvl="1" indent="-285750">
                        <a:buFont typeface="Arial" panose="020B0604020202020204" pitchFamily="34" charset="0"/>
                        <a:buChar char="•"/>
                      </a:pPr>
                      <a:r>
                        <a:rPr lang="en-US" sz="1400" dirty="0"/>
                        <a:t>Players must </a:t>
                      </a:r>
                      <a:r>
                        <a:rPr lang="en-US" sz="1400" dirty="0" err="1"/>
                        <a:t>prioritise</a:t>
                      </a:r>
                      <a:r>
                        <a:rPr lang="en-US" sz="1400" dirty="0"/>
                        <a:t> the games of their BHUK registered team regardless of league or BHUK national games unless permission granted by the division 2 team.</a:t>
                      </a:r>
                      <a:endParaRPr lang="en-GB" sz="1400" dirty="0"/>
                    </a:p>
                  </a:txBody>
                  <a:tcPr/>
                </a:tc>
                <a:extLst>
                  <a:ext uri="{0D108BD9-81ED-4DB2-BD59-A6C34878D82A}">
                    <a16:rowId xmlns:a16="http://schemas.microsoft.com/office/drawing/2014/main" val="1581142900"/>
                  </a:ext>
                </a:extLst>
              </a:tr>
            </a:tbl>
          </a:graphicData>
        </a:graphic>
      </p:graphicFrame>
      <p:sp>
        <p:nvSpPr>
          <p:cNvPr id="5" name="TextBox 4">
            <a:extLst>
              <a:ext uri="{FF2B5EF4-FFF2-40B4-BE49-F238E27FC236}">
                <a16:creationId xmlns:a16="http://schemas.microsoft.com/office/drawing/2014/main" id="{C0411876-6019-D6B8-AD14-0A5B3F0F99C2}"/>
              </a:ext>
            </a:extLst>
          </p:cNvPr>
          <p:cNvSpPr txBox="1"/>
          <p:nvPr/>
        </p:nvSpPr>
        <p:spPr>
          <a:xfrm>
            <a:off x="443866" y="602878"/>
            <a:ext cx="10790850" cy="461665"/>
          </a:xfrm>
          <a:prstGeom prst="rect">
            <a:avLst/>
          </a:prstGeom>
          <a:noFill/>
        </p:spPr>
        <p:txBody>
          <a:bodyPr wrap="square" rtlCol="0">
            <a:spAutoFit/>
          </a:bodyPr>
          <a:lstStyle/>
          <a:p>
            <a:r>
              <a:rPr lang="en-US" sz="1200" i="1" dirty="0"/>
              <a:t>Note: This is not an exhaustive summary of every small changes but contains the highlights. Team managers and players are still responsible for reading the rulebook and discipline book and adhering to all items </a:t>
            </a:r>
            <a:endParaRPr lang="en-GB" sz="1200" i="1" dirty="0"/>
          </a:p>
        </p:txBody>
      </p:sp>
    </p:spTree>
    <p:extLst>
      <p:ext uri="{BB962C8B-B14F-4D97-AF65-F5344CB8AC3E}">
        <p14:creationId xmlns:p14="http://schemas.microsoft.com/office/powerpoint/2010/main" val="3318364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F7A00-830A-422A-8760-B26E8B76DF7E}"/>
              </a:ext>
            </a:extLst>
          </p:cNvPr>
          <p:cNvSpPr>
            <a:spLocks noGrp="1"/>
          </p:cNvSpPr>
          <p:nvPr>
            <p:ph type="ctrTitle"/>
          </p:nvPr>
        </p:nvSpPr>
        <p:spPr>
          <a:xfrm>
            <a:off x="453388" y="107007"/>
            <a:ext cx="11167076" cy="620712"/>
          </a:xfrm>
        </p:spPr>
        <p:txBody>
          <a:bodyPr>
            <a:noAutofit/>
          </a:bodyPr>
          <a:lstStyle/>
          <a:p>
            <a:pPr algn="l"/>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4000" dirty="0">
                <a:effectLst/>
                <a:latin typeface="Calibri" panose="020F0502020204030204" pitchFamily="34" charset="0"/>
                <a:ea typeface="Calibri" panose="020F0502020204030204" pitchFamily="34" charset="0"/>
                <a:cs typeface="Times New Roman" panose="02020603050405020304" pitchFamily="18" charset="0"/>
              </a:rPr>
              <a:t>Rulebook Amendments 2024-25 Summary – Div 1</a:t>
            </a:r>
            <a:endParaRPr lang="en-GB" sz="4000" b="1" dirty="0"/>
          </a:p>
        </p:txBody>
      </p:sp>
      <p:graphicFrame>
        <p:nvGraphicFramePr>
          <p:cNvPr id="4" name="Table 4">
            <a:extLst>
              <a:ext uri="{FF2B5EF4-FFF2-40B4-BE49-F238E27FC236}">
                <a16:creationId xmlns:a16="http://schemas.microsoft.com/office/drawing/2014/main" id="{AA35CB37-3DEB-FE58-FECA-2CD05F55A849}"/>
              </a:ext>
            </a:extLst>
          </p:cNvPr>
          <p:cNvGraphicFramePr>
            <a:graphicFrameLocks noGrp="1"/>
          </p:cNvGraphicFramePr>
          <p:nvPr>
            <p:extLst>
              <p:ext uri="{D42A27DB-BD31-4B8C-83A1-F6EECF244321}">
                <p14:modId xmlns:p14="http://schemas.microsoft.com/office/powerpoint/2010/main" val="2099375093"/>
              </p:ext>
            </p:extLst>
          </p:nvPr>
        </p:nvGraphicFramePr>
        <p:xfrm>
          <a:off x="571536" y="1772911"/>
          <a:ext cx="11048928" cy="3383280"/>
        </p:xfrm>
        <a:graphic>
          <a:graphicData uri="http://schemas.openxmlformats.org/drawingml/2006/table">
            <a:tbl>
              <a:tblPr firstRow="1" bandRow="1">
                <a:tableStyleId>{5C22544A-7EE6-4342-B048-85BDC9FD1C3A}</a:tableStyleId>
              </a:tblPr>
              <a:tblGrid>
                <a:gridCol w="2282734">
                  <a:extLst>
                    <a:ext uri="{9D8B030D-6E8A-4147-A177-3AD203B41FA5}">
                      <a16:colId xmlns:a16="http://schemas.microsoft.com/office/drawing/2014/main" val="656962382"/>
                    </a:ext>
                  </a:extLst>
                </a:gridCol>
                <a:gridCol w="8766194">
                  <a:extLst>
                    <a:ext uri="{9D8B030D-6E8A-4147-A177-3AD203B41FA5}">
                      <a16:colId xmlns:a16="http://schemas.microsoft.com/office/drawing/2014/main" val="2207812982"/>
                    </a:ext>
                  </a:extLst>
                </a:gridCol>
              </a:tblGrid>
              <a:tr h="238880">
                <a:tc>
                  <a:txBody>
                    <a:bodyPr/>
                    <a:lstStyle/>
                    <a:p>
                      <a:r>
                        <a:rPr lang="en-US" dirty="0"/>
                        <a:t>Item</a:t>
                      </a:r>
                      <a:endParaRPr lang="en-GB" dirty="0"/>
                    </a:p>
                  </a:txBody>
                  <a:tcPr/>
                </a:tc>
                <a:tc>
                  <a:txBody>
                    <a:bodyPr/>
                    <a:lstStyle/>
                    <a:p>
                      <a:r>
                        <a:rPr lang="en-US" dirty="0"/>
                        <a:t>Description</a:t>
                      </a:r>
                      <a:endParaRPr lang="en-GB" dirty="0"/>
                    </a:p>
                  </a:txBody>
                  <a:tcPr/>
                </a:tc>
                <a:extLst>
                  <a:ext uri="{0D108BD9-81ED-4DB2-BD59-A6C34878D82A}">
                    <a16:rowId xmlns:a16="http://schemas.microsoft.com/office/drawing/2014/main" val="2731915776"/>
                  </a:ext>
                </a:extLst>
              </a:tr>
              <a:tr h="261561">
                <a:tc>
                  <a:txBody>
                    <a:bodyPr/>
                    <a:lstStyle/>
                    <a:p>
                      <a:r>
                        <a:rPr lang="en-GB" sz="1400" dirty="0"/>
                        <a:t>Playoff Format (2.1.4.1)</a:t>
                      </a:r>
                    </a:p>
                  </a:txBody>
                  <a:tcPr/>
                </a:tc>
                <a:tc>
                  <a:txBody>
                    <a:bodyPr/>
                    <a:lstStyle/>
                    <a:p>
                      <a:pPr marL="285750" indent="-285750">
                        <a:buFont typeface="Arial" panose="020B0604020202020204" pitchFamily="34" charset="0"/>
                        <a:buChar char="•"/>
                      </a:pPr>
                      <a:r>
                        <a:rPr lang="en-GB" sz="1400" dirty="0"/>
                        <a:t>Semi-finals (1</a:t>
                      </a:r>
                      <a:r>
                        <a:rPr lang="en-GB" sz="1400" baseline="30000" dirty="0"/>
                        <a:t>st</a:t>
                      </a:r>
                      <a:r>
                        <a:rPr lang="en-GB" sz="1400" dirty="0"/>
                        <a:t> place v 4th place and 2</a:t>
                      </a:r>
                      <a:r>
                        <a:rPr lang="en-GB" sz="1400" baseline="30000" dirty="0"/>
                        <a:t>nd</a:t>
                      </a:r>
                      <a:r>
                        <a:rPr lang="en-GB" sz="1400" dirty="0"/>
                        <a:t> place vs 3</a:t>
                      </a:r>
                      <a:r>
                        <a:rPr lang="en-GB" sz="1400" baseline="30000" dirty="0"/>
                        <a:t>rd</a:t>
                      </a:r>
                      <a:r>
                        <a:rPr lang="en-GB" sz="1400" dirty="0"/>
                        <a:t> place) followed by a final consisting of winning teams from semi finals. Playoff games are 2 periods of 10 minutes. All  stoppage time (Executive reserves right to shorten if behind time)</a:t>
                      </a:r>
                    </a:p>
                  </a:txBody>
                  <a:tcPr/>
                </a:tc>
                <a:extLst>
                  <a:ext uri="{0D108BD9-81ED-4DB2-BD59-A6C34878D82A}">
                    <a16:rowId xmlns:a16="http://schemas.microsoft.com/office/drawing/2014/main" val="3168693990"/>
                  </a:ext>
                </a:extLst>
              </a:tr>
              <a:tr h="261561">
                <a:tc>
                  <a:txBody>
                    <a:bodyPr/>
                    <a:lstStyle/>
                    <a:p>
                      <a:r>
                        <a:rPr lang="en-GB" sz="1400" dirty="0"/>
                        <a:t>Game Length (3.2.1)</a:t>
                      </a:r>
                    </a:p>
                  </a:txBody>
                  <a:tcPr/>
                </a:tc>
                <a:tc>
                  <a:txBody>
                    <a:bodyPr/>
                    <a:lstStyle/>
                    <a:p>
                      <a:pPr marL="285750" indent="-285750">
                        <a:buFont typeface="Arial" panose="020B0604020202020204" pitchFamily="34" charset="0"/>
                        <a:buChar char="•"/>
                      </a:pPr>
                      <a:r>
                        <a:rPr lang="en-GB" sz="1400" dirty="0"/>
                        <a:t>Regular season games will be two periods of 10 minutes (is 20 in total) Stoppage time will ONLY occur IF the score is within 2 goals or less. Season consists of a round robin (1 game against each opponent), followed by playoff.</a:t>
                      </a:r>
                    </a:p>
                  </a:txBody>
                  <a:tcPr/>
                </a:tc>
                <a:extLst>
                  <a:ext uri="{0D108BD9-81ED-4DB2-BD59-A6C34878D82A}">
                    <a16:rowId xmlns:a16="http://schemas.microsoft.com/office/drawing/2014/main" val="240239856"/>
                  </a:ext>
                </a:extLst>
              </a:tr>
              <a:tr h="450471">
                <a:tc>
                  <a:txBody>
                    <a:bodyPr/>
                    <a:lstStyle/>
                    <a:p>
                      <a:r>
                        <a:rPr lang="en-US" sz="1400" dirty="0"/>
                        <a:t>Time budget (3.2.4)</a:t>
                      </a:r>
                      <a:endParaRPr lang="en-GB" sz="1400" dirty="0"/>
                    </a:p>
                  </a:txBody>
                  <a:tcPr/>
                </a:tc>
                <a:tc>
                  <a:txBody>
                    <a:bodyPr/>
                    <a:lstStyle/>
                    <a:p>
                      <a:pPr marL="285750" indent="-285750">
                        <a:buFont typeface="Arial" panose="020B0604020202020204" pitchFamily="34" charset="0"/>
                        <a:buChar char="•"/>
                      </a:pPr>
                      <a:r>
                        <a:rPr lang="en-GB" sz="1400" kern="1200" dirty="0">
                          <a:solidFill>
                            <a:schemeClr val="dk1"/>
                          </a:solidFill>
                          <a:latin typeface="+mn-lt"/>
                          <a:ea typeface="+mn-ea"/>
                          <a:cs typeface="+mn-cs"/>
                        </a:rPr>
                        <a:t>If we run behind budget League executive reserves right to make up for lost time using the following priorities: a) remove warmup and or make games one period of 20 minutes, b) remove teams right to a timeout c) reduce game length</a:t>
                      </a:r>
                    </a:p>
                  </a:txBody>
                  <a:tcPr/>
                </a:tc>
                <a:extLst>
                  <a:ext uri="{0D108BD9-81ED-4DB2-BD59-A6C34878D82A}">
                    <a16:rowId xmlns:a16="http://schemas.microsoft.com/office/drawing/2014/main" val="388593840"/>
                  </a:ext>
                </a:extLst>
              </a:tr>
              <a:tr h="286951">
                <a:tc>
                  <a:txBody>
                    <a:bodyPr/>
                    <a:lstStyle/>
                    <a:p>
                      <a:r>
                        <a:rPr lang="en-US" sz="1400" dirty="0"/>
                        <a:t>U18 Mandatory Equipment (3.6.2)</a:t>
                      </a:r>
                      <a:endParaRPr lang="en-GB" sz="1400" dirty="0"/>
                    </a:p>
                  </a:txBody>
                  <a:tcPr/>
                </a:tc>
                <a:tc>
                  <a:txBody>
                    <a:bodyPr/>
                    <a:lstStyle/>
                    <a:p>
                      <a:pPr marL="285750" indent="-285750">
                        <a:buFont typeface="Arial" panose="020B0604020202020204" pitchFamily="34" charset="0"/>
                        <a:buChar char="•"/>
                      </a:pPr>
                      <a:r>
                        <a:rPr lang="en-US" sz="1400" dirty="0"/>
                        <a:t>All players under the age of 18 must wear a Jock/Jill and shin pads in addition to the mandatory equipment worn in previous seasons</a:t>
                      </a:r>
                      <a:endParaRPr lang="en-GB" sz="1400" dirty="0"/>
                    </a:p>
                  </a:txBody>
                  <a:tcPr/>
                </a:tc>
                <a:extLst>
                  <a:ext uri="{0D108BD9-81ED-4DB2-BD59-A6C34878D82A}">
                    <a16:rowId xmlns:a16="http://schemas.microsoft.com/office/drawing/2014/main" val="2348865977"/>
                  </a:ext>
                </a:extLst>
              </a:tr>
              <a:tr h="450471">
                <a:tc>
                  <a:txBody>
                    <a:bodyPr/>
                    <a:lstStyle/>
                    <a:p>
                      <a:r>
                        <a:rPr lang="en-US" sz="1400" dirty="0"/>
                        <a:t>Players playing both Divisions (3.8.2)</a:t>
                      </a:r>
                      <a:endParaRPr lang="en-GB" sz="1400" dirty="0"/>
                    </a:p>
                  </a:txBody>
                  <a:tcPr/>
                </a:tc>
                <a:tc>
                  <a:txBody>
                    <a:bodyPr/>
                    <a:lstStyle/>
                    <a:p>
                      <a:pPr marL="285750" indent="-285750">
                        <a:buFont typeface="Arial" panose="020B0604020202020204" pitchFamily="34" charset="0"/>
                        <a:buChar char="•"/>
                      </a:pPr>
                      <a:r>
                        <a:rPr lang="en-US" sz="1400" dirty="0"/>
                        <a:t>Players who registered for Division 2 will not need to register again with the league however the team manager must declare in writing to other managers regarding which of these players they will use</a:t>
                      </a:r>
                    </a:p>
                  </a:txBody>
                  <a:tcPr/>
                </a:tc>
                <a:extLst>
                  <a:ext uri="{0D108BD9-81ED-4DB2-BD59-A6C34878D82A}">
                    <a16:rowId xmlns:a16="http://schemas.microsoft.com/office/drawing/2014/main" val="1581142900"/>
                  </a:ext>
                </a:extLst>
              </a:tr>
            </a:tbl>
          </a:graphicData>
        </a:graphic>
      </p:graphicFrame>
      <p:sp>
        <p:nvSpPr>
          <p:cNvPr id="5" name="TextBox 4">
            <a:extLst>
              <a:ext uri="{FF2B5EF4-FFF2-40B4-BE49-F238E27FC236}">
                <a16:creationId xmlns:a16="http://schemas.microsoft.com/office/drawing/2014/main" id="{C0411876-6019-D6B8-AD14-0A5B3F0F99C2}"/>
              </a:ext>
            </a:extLst>
          </p:cNvPr>
          <p:cNvSpPr txBox="1"/>
          <p:nvPr/>
        </p:nvSpPr>
        <p:spPr>
          <a:xfrm>
            <a:off x="443866" y="861670"/>
            <a:ext cx="10790850" cy="461665"/>
          </a:xfrm>
          <a:prstGeom prst="rect">
            <a:avLst/>
          </a:prstGeom>
          <a:noFill/>
        </p:spPr>
        <p:txBody>
          <a:bodyPr wrap="square" rtlCol="0">
            <a:spAutoFit/>
          </a:bodyPr>
          <a:lstStyle/>
          <a:p>
            <a:r>
              <a:rPr lang="en-US" sz="1200" i="1" dirty="0"/>
              <a:t>Note: This is not an exhaustive summary of every small changes but contains the highlights. Team managers and players are still responsible for reading the rulebook and discipline book and adhering to all items </a:t>
            </a:r>
            <a:endParaRPr lang="en-GB" sz="1200" i="1" dirty="0"/>
          </a:p>
        </p:txBody>
      </p:sp>
      <p:sp>
        <p:nvSpPr>
          <p:cNvPr id="3" name="Rectangle 2">
            <a:extLst>
              <a:ext uri="{FF2B5EF4-FFF2-40B4-BE49-F238E27FC236}">
                <a16:creationId xmlns:a16="http://schemas.microsoft.com/office/drawing/2014/main" id="{8B9B6453-8E9A-62CB-58C9-CEDE93AB6811}"/>
              </a:ext>
            </a:extLst>
          </p:cNvPr>
          <p:cNvSpPr/>
          <p:nvPr/>
        </p:nvSpPr>
        <p:spPr>
          <a:xfrm rot="19076236">
            <a:off x="3035867" y="1881820"/>
            <a:ext cx="5083803" cy="3139321"/>
          </a:xfrm>
          <a:prstGeom prst="rect">
            <a:avLst/>
          </a:prstGeom>
          <a:noFill/>
        </p:spPr>
        <p:txBody>
          <a:bodyPr wrap="square" lIns="91440" tIns="45720" rIns="91440" bIns="45720">
            <a:spAutoFit/>
          </a:bodyPr>
          <a:lstStyle/>
          <a:p>
            <a:pPr algn="ctr"/>
            <a:r>
              <a:rPr lang="en-US" sz="6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To be </a:t>
            </a:r>
            <a:r>
              <a:rPr lang="en-US" sz="6600" b="1" cap="none" spc="0"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Finalied</a:t>
            </a:r>
            <a:r>
              <a:rPr lang="en-US" sz="6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nearer Season Start</a:t>
            </a:r>
          </a:p>
        </p:txBody>
      </p:sp>
    </p:spTree>
    <p:extLst>
      <p:ext uri="{BB962C8B-B14F-4D97-AF65-F5344CB8AC3E}">
        <p14:creationId xmlns:p14="http://schemas.microsoft.com/office/powerpoint/2010/main" val="2263772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2896</TotalTime>
  <Words>769</Words>
  <Application>Microsoft Office PowerPoint</Application>
  <PresentationFormat>Widescreen</PresentationFormat>
  <Paragraphs>41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 Rulebook Amendments 2024-25 Summary – Div 2</vt:lpstr>
      <vt:lpstr> Rulebook Amendments 2024-25 Summary – Div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goes here</dc:title>
  <dc:creator>Andrew Rae</dc:creator>
  <cp:lastModifiedBy>Nicky Rae</cp:lastModifiedBy>
  <cp:revision>113</cp:revision>
  <dcterms:created xsi:type="dcterms:W3CDTF">2020-07-04T11:43:31Z</dcterms:created>
  <dcterms:modified xsi:type="dcterms:W3CDTF">2024-12-16T12:39:51Z</dcterms:modified>
</cp:coreProperties>
</file>